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9144000"/>
  <p:notesSz cx="6858000" cy="9144000"/>
  <p:embeddedFontLst>
    <p:embeddedFont>
      <p:font typeface="Lexend Light"/>
      <p:regular r:id="rId55"/>
      <p:bold r:id="rId56"/>
    </p:embeddedFont>
    <p:embeddedFont>
      <p:font typeface="Outfit"/>
      <p:regular r:id="rId57"/>
      <p:bold r:id="rId58"/>
    </p:embeddedFont>
    <p:embeddedFont>
      <p:font typeface="Lexend Medium"/>
      <p:regular r:id="rId59"/>
      <p:bold r:id="rId60"/>
    </p:embeddedFont>
    <p:embeddedFont>
      <p:font typeface="Lexend"/>
      <p:regular r:id="rId61"/>
      <p:bold r:id="rId62"/>
    </p:embeddedFont>
    <p:embeddedFont>
      <p:font typeface="Archivo Black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布丁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exend-bold.fntdata"/><Relationship Id="rId61" Type="http://schemas.openxmlformats.org/officeDocument/2006/relationships/font" Target="fonts/Lexend-regular.fntdata"/><Relationship Id="rId20" Type="http://schemas.openxmlformats.org/officeDocument/2006/relationships/slide" Target="slides/slide15.xml"/><Relationship Id="rId63" Type="http://schemas.openxmlformats.org/officeDocument/2006/relationships/font" Target="fonts/ArchivoBl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exend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exendLight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Outfit-regular.fntdata"/><Relationship Id="rId12" Type="http://schemas.openxmlformats.org/officeDocument/2006/relationships/slide" Target="slides/slide7.xml"/><Relationship Id="rId56" Type="http://schemas.openxmlformats.org/officeDocument/2006/relationships/font" Target="fonts/LexendLight-bold.fntdata"/><Relationship Id="rId15" Type="http://schemas.openxmlformats.org/officeDocument/2006/relationships/slide" Target="slides/slide10.xml"/><Relationship Id="rId59" Type="http://schemas.openxmlformats.org/officeDocument/2006/relationships/font" Target="fonts/LexendMedium-regular.fntdata"/><Relationship Id="rId14" Type="http://schemas.openxmlformats.org/officeDocument/2006/relationships/slide" Target="slides/slide9.xml"/><Relationship Id="rId58" Type="http://schemas.openxmlformats.org/officeDocument/2006/relationships/font" Target="fonts/Outfi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1-01T06:05:28.879">
    <p:pos x="6000" y="0"/>
    <p:text>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ublic.com.tw/exam-civilservice/kp-subject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ublic.com.tw/news/202411211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c.moex.gov.tw/main/content/wHandMenuFile.ashx?file_id=4766" TargetMode="External"/><Relationship Id="rId3" Type="http://schemas.openxmlformats.org/officeDocument/2006/relationships/hyperlink" Target="https://www.public.com.tw/exam-civilservice/elementary-subjec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5e1caf4b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5e1caf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933fd3f62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933fd3f6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考試科目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https://www.public.com.tw/exam-civilservice/kp-subject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933fd3f62_0_1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933fd3f6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考試科目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2"/>
              </a:rPr>
              <a:t>https://www.public.com.tw/exam-civilservice/kp-subject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933fd3f62_0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933fd3f6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https://www.public.com.tw/news/202411211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https://byone.tkb.com.tw/newExam/inside?str=CA78ED20E62899794292E00C00EC5C12#%E4%B8%89%E7%AD%89%E7%BC%BA%E9%A1%8D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933fd3f62_0_1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933fd3f6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933fd3f62_0_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933fd3f6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933fd3f62_0_1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1933fd3f6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933fd3f62_0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933fd3f6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933fd3f62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933fd3f6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933fd3f62_0_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933fd3f6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933fd3f62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933fd3f6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87bb6221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87bb622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1933fd3f62_0_2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1933fd3f6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933fd3f62_0_2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933fd3f6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1933fd3f62_0_2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1933fd3f6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933fd3f62_0_2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933fd3f6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933fd3f62_0_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933fd3f6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933fd3f62_0_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933fd3f6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1933fd3f62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1933fd3f6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933fd3f62_0_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1933fd3f6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1933fd3f62_0_3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1933fd3f6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933fd3f62_0_3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1933fd3f6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933fd3f62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933fd3f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933fd3f62_0_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933fd3f6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933fd3f62_0_3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933fd3f6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1933fd3f62_0_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1933fd3f6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933fd3f62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933fd3f6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933fd3f62_0_4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933fd3f62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933fd3f62_0_4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1933fd3f62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1933fd3f62_0_4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1933fd3f6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1933fd3f62_0_4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1933fd3f6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1933fd3f62_0_4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1933fd3f62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1933fd3f62_0_4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31933fd3f62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933fd3f62_0_9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1933fd3f62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933fd3f62_0_5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933fd3f6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1933fd3f62_0_5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1933fd3f6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1933fd3f62_0_5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1933fd3f62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1933fd3f62_0_5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1933fd3f6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1933fd3f62_0_5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1933fd3f62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933fd3f62_0_5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933fd3f6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1933fd3f62_0_5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1933fd3f6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1933fd3f62_0_6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1933fd3f6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287bb62219_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3287bb6221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287bb62219_1_3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287bb62219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933fd3f62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933fd3f6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館員國考篇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國家考試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時間與考試科目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五等：初等考(初考)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四等：普通考試(普考)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三等：高等考試(高考)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	其他特考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命題大綱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圖書館學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技術服務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資訊檢索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圖書館管理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考古題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查詢考古題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考古題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擬定答案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申論題\n三段論法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933fd3f62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933fd3f6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1933fd3f62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1933fd3f6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933fd3f62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933fd3f6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933fd3f62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1933fd3f6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科目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2"/>
              </a:rPr>
              <a:t>https://wwwc.moex.gov.tw/main/content/wHandMenuFile.ashx?file_id=4766</a:t>
            </a:r>
            <a:r>
              <a:rPr lang="zh-TW"/>
              <a:t> 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https://www.public.com.tw/exam-civilservice/elementary-subject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l.pulipuli.info/24/dils/moe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ublic.com.tw/exam-civilservice/kp-subject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public.com.tw/exam-civilservice/kp-subject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public.com.tw/news/20241121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ppt.cc/fEVlmx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c.moex.gov.tw/main/content/wHandMenuFile.ashx?file_id=476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c.moex.gov.tw/main/content/wHandMenuFile.ashx?file_id=477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c.moex.gov.tw/main/content/wHandMenuFile.ashx?file_id=476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c.moex.gov.tw/main/content/wHandMenuFile.ashx?file_id=476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c.moex.gov.tw/main/content/wHandMenuFile.ashx?file_id=476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c.moex.gov.tw/main/content/wHandMenuFile.ashx?file_id=476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c.moex.gov.tw/main/content/wHandMenuFile.ashx?file_id=476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hyperlink" Target="https://ppt.cc/fJi5Bx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dn.com/news/story/7269/7960062" TargetMode="External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hyperlink" Target="https://terms.naer.edu.tw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dn.com/news/story/7269/7960062" TargetMode="External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31.jpg"/><Relationship Id="rId9" Type="http://schemas.openxmlformats.org/officeDocument/2006/relationships/hyperlink" Target="https://l.pulipuli.info/24/dils/moe" TargetMode="External"/><Relationship Id="rId5" Type="http://schemas.openxmlformats.org/officeDocument/2006/relationships/image" Target="../media/image39.png"/><Relationship Id="rId6" Type="http://schemas.openxmlformats.org/officeDocument/2006/relationships/hyperlink" Target="mailto:blog@pulipuli.info" TargetMode="External"/><Relationship Id="rId7" Type="http://schemas.openxmlformats.org/officeDocument/2006/relationships/image" Target="../media/image40.png"/><Relationship Id="rId8" Type="http://schemas.openxmlformats.org/officeDocument/2006/relationships/hyperlink" Target="mailto:chenyt@tku.edu.tw" TargetMode="External"/><Relationship Id="rId10" Type="http://schemas.openxmlformats.org/officeDocument/2006/relationships/hyperlink" Target="https://l.pulipuli.info/24/dils/mo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wwwc.moex.gov.tw/main/exam/wFrmExamInformation.aspx?y=2023&amp;menu_id=145" TargetMode="External"/><Relationship Id="rId5" Type="http://schemas.openxmlformats.org/officeDocument/2006/relationships/hyperlink" Target="https://ppt.cc/fMc7Nx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c.moex.gov.tw/main/content/wHandMenuFile.ashx?file_id=4766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前資圖系助理教授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332" name="Google Shape;332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00" y="-4200"/>
            <a:ext cx="1504000" cy="1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/>
          <p:nvPr/>
        </p:nvSpPr>
        <p:spPr>
          <a:xfrm>
            <a:off x="715550" y="1538624"/>
            <a:ext cx="37233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F9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國考之路不孤獨</a:t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一個人備考</a:t>
            </a:r>
            <a:endParaRPr b="1" sz="29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也能開的AI讀書會</a:t>
            </a:r>
            <a:endParaRPr b="1" sz="29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── 1. </a:t>
            </a:r>
            <a:r>
              <a:rPr lang="zh-TW" sz="2500">
                <a:latin typeface="Outfit"/>
                <a:ea typeface="Outfit"/>
                <a:cs typeface="Outfit"/>
                <a:sym typeface="Outfit"/>
              </a:rPr>
              <a:t>館員國考篇 </a:t>
            </a:r>
            <a:r>
              <a:rPr lang="zh-TW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──</a:t>
            </a:r>
            <a:endParaRPr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1594015" y="505989"/>
            <a:ext cx="2945100" cy="4836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1589450" y="505988"/>
            <a:ext cx="294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https://l.pulipuli.info/24/dils/moe</a:t>
            </a:r>
            <a:endParaRPr b="1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26"/>
          <p:cNvSpPr/>
          <p:nvPr/>
        </p:nvSpPr>
        <p:spPr>
          <a:xfrm rot="-1800443">
            <a:off x="5657121" y="5922934"/>
            <a:ext cx="4759337" cy="4278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Bocchi the Exam!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75" y="1290756"/>
            <a:ext cx="3473651" cy="4550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6"/>
          <p:cNvGrpSpPr/>
          <p:nvPr/>
        </p:nvGrpSpPr>
        <p:grpSpPr>
          <a:xfrm rot="1800102">
            <a:off x="4666294" y="1118151"/>
            <a:ext cx="901708" cy="1446142"/>
            <a:chOff x="4509424" y="1600237"/>
            <a:chExt cx="1184961" cy="1900417"/>
          </a:xfrm>
        </p:grpSpPr>
        <p:grpSp>
          <p:nvGrpSpPr>
            <p:cNvPr id="341" name="Google Shape;341;p26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342" name="Google Shape;342;p26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4" name="Google Shape;3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26"/>
          <p:cNvGrpSpPr/>
          <p:nvPr/>
        </p:nvGrpSpPr>
        <p:grpSpPr>
          <a:xfrm>
            <a:off x="7809973" y="1411450"/>
            <a:ext cx="896702" cy="946164"/>
            <a:chOff x="2589036" y="988300"/>
            <a:chExt cx="1101600" cy="1101600"/>
          </a:xfrm>
        </p:grpSpPr>
        <p:sp>
          <p:nvSpPr>
            <p:cNvPr id="346" name="Google Shape;346;p26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D3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9" name="Google Shape;349;p26"/>
          <p:cNvCxnSpPr>
            <a:endCxn id="348" idx="3"/>
          </p:cNvCxnSpPr>
          <p:nvPr/>
        </p:nvCxnSpPr>
        <p:spPr>
          <a:xfrm>
            <a:off x="7832659" y="1645519"/>
            <a:ext cx="713100" cy="2079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6"/>
          <p:cNvCxnSpPr/>
          <p:nvPr/>
        </p:nvCxnSpPr>
        <p:spPr>
          <a:xfrm>
            <a:off x="7827859" y="1599996"/>
            <a:ext cx="722700" cy="2988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6"/>
          <p:cNvSpPr/>
          <p:nvPr/>
        </p:nvSpPr>
        <p:spPr>
          <a:xfrm>
            <a:off x="8150650" y="1853350"/>
            <a:ext cx="399900" cy="298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6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353" name="Google Shape;353;p26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354" name="Google Shape;354;p26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55" name="Google Shape;355;p26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6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6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" name="Google Shape;358;p26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359" name="Google Shape;359;p26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6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6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62" name="Google Shape;362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6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364" name="Google Shape;36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6"/>
          <p:cNvGrpSpPr/>
          <p:nvPr/>
        </p:nvGrpSpPr>
        <p:grpSpPr>
          <a:xfrm>
            <a:off x="4280051" y="506006"/>
            <a:ext cx="1887821" cy="1628994"/>
            <a:chOff x="3337500" y="1640525"/>
            <a:chExt cx="3773378" cy="3085800"/>
          </a:xfrm>
        </p:grpSpPr>
        <p:sp>
          <p:nvSpPr>
            <p:cNvPr id="368" name="Google Shape;368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3" name="Google Shape;473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四等：普通考試 = 普考 (高中學歷)</a:t>
            </a:r>
            <a:endParaRPr/>
          </a:p>
        </p:txBody>
      </p:sp>
      <p:sp>
        <p:nvSpPr>
          <p:cNvPr id="474" name="Google Shape;474;p35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https://www.public.com.tw/exam-civilservice/kp-subject</a:t>
            </a:r>
            <a:r>
              <a:rPr lang="zh-TW"/>
              <a:t> </a:t>
            </a:r>
            <a:endParaRPr/>
          </a:p>
        </p:txBody>
      </p:sp>
      <p:sp>
        <p:nvSpPr>
          <p:cNvPr id="475" name="Google Shape;475;p35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5"/>
          <p:cNvSpPr txBox="1"/>
          <p:nvPr/>
        </p:nvSpPr>
        <p:spPr>
          <a:xfrm>
            <a:off x="45720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考試科目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35"/>
          <p:cNvSpPr txBox="1"/>
          <p:nvPr/>
        </p:nvSpPr>
        <p:spPr>
          <a:xfrm>
            <a:off x="7155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時間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71560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報名日期：11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4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.3.1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1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-3.2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0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考試日期：11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4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.7.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4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-7.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5</a:t>
            </a:r>
            <a:br>
              <a:rPr lang="zh-TW" sz="2000"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(後面接著高考)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9" name="Google Shape;479;p35"/>
          <p:cNvSpPr txBox="1"/>
          <p:nvPr/>
        </p:nvSpPr>
        <p:spPr>
          <a:xfrm>
            <a:off x="4223525" y="2074575"/>
            <a:ext cx="42051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◎國文(作文80%、測驗20%)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※法學知識與英文(包括中華民國憲法30%、法學緒論30%、英文40%)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◎圖書資訊學概要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技術服務概要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資訊系統與資訊檢索概要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8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「※」採測驗試題</a:t>
            </a:r>
            <a:br>
              <a:rPr lang="zh-TW" sz="18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18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「◎」採申論式及測驗之混合式試題</a:t>
            </a:r>
            <a:br>
              <a:rPr lang="zh-TW" sz="18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18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其餘採申論題型。</a:t>
            </a:r>
            <a:endParaRPr sz="18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1396250" y="4952950"/>
            <a:ext cx="2473500" cy="89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306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薪水待遇月薪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約41700</a:t>
            </a:r>
            <a:r>
              <a:rPr b="1" lang="zh-TW" sz="3200"/>
              <a:t>元</a:t>
            </a:r>
            <a:endParaRPr b="1" sz="3200"/>
          </a:p>
        </p:txBody>
      </p:sp>
      <p:sp>
        <p:nvSpPr>
          <p:cNvPr id="481" name="Google Shape;481;p35"/>
          <p:cNvSpPr/>
          <p:nvPr/>
        </p:nvSpPr>
        <p:spPr>
          <a:xfrm>
            <a:off x="511438" y="4811650"/>
            <a:ext cx="1205400" cy="11775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82" name="Google Shape;4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5" y="4797638"/>
            <a:ext cx="1205524" cy="1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8" name="Google Shape;488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三等：高等考試 = 高考 (大學學歷)</a:t>
            </a:r>
            <a:endParaRPr/>
          </a:p>
        </p:txBody>
      </p:sp>
      <p:sp>
        <p:nvSpPr>
          <p:cNvPr id="489" name="Google Shape;489;p36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https://www.public.com.tw/exam-civilservice/kp-subject</a:t>
            </a:r>
            <a:r>
              <a:rPr lang="zh-TW"/>
              <a:t> </a:t>
            </a:r>
            <a:endParaRPr/>
          </a:p>
        </p:txBody>
      </p:sp>
      <p:sp>
        <p:nvSpPr>
          <p:cNvPr id="490" name="Google Shape;490;p36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6"/>
          <p:cNvSpPr txBox="1"/>
          <p:nvPr/>
        </p:nvSpPr>
        <p:spPr>
          <a:xfrm>
            <a:off x="45720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考試科目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7155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時間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71560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報名日期：11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4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.3.1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1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-3.2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0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考試日期：11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4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.7.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6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-7.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8</a:t>
            </a:r>
            <a:br>
              <a:rPr lang="zh-TW" sz="2000"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(前面接著普考)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4" name="Google Shape;494;p36"/>
          <p:cNvSpPr txBox="1"/>
          <p:nvPr/>
        </p:nvSpPr>
        <p:spPr>
          <a:xfrm>
            <a:off x="4318500" y="2074575"/>
            <a:ext cx="41100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◎國文(作文80%、測驗20%)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※法學知識與英文(包括中華民國憲法20%、法學緒論20%、英文60%)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圖書館管理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圖書資訊學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技術服務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資訊系統與資訊檢索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1396250" y="4952950"/>
            <a:ext cx="2473500" cy="89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306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薪水待遇月薪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約49350元</a:t>
            </a:r>
            <a:endParaRPr b="1" sz="3200"/>
          </a:p>
        </p:txBody>
      </p:sp>
      <p:sp>
        <p:nvSpPr>
          <p:cNvPr id="496" name="Google Shape;496;p36"/>
          <p:cNvSpPr/>
          <p:nvPr/>
        </p:nvSpPr>
        <p:spPr>
          <a:xfrm>
            <a:off x="511438" y="4811650"/>
            <a:ext cx="1205400" cy="11775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97" name="Google Shape;4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5" y="4797638"/>
            <a:ext cx="1205524" cy="12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3" name="Google Shape;503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地方特考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考試方式與高普考相同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考試地點與錄取分發區域綁定，3年內不得調轉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○"/>
            </a:pPr>
            <a:r>
              <a:rPr lang="zh-TW">
                <a:solidFill>
                  <a:srgbClr val="666666"/>
                </a:solidFill>
              </a:rPr>
              <a:t>113年地特四等缺額：臺北市1人 (報名已結束)</a:t>
            </a:r>
            <a:endParaRPr>
              <a:solidFill>
                <a:srgbClr val="666666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身障特考、原住民族特考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久久一次會出現圖書資訊管理職系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大多職系都是一般行政，部分工作內容與圖書館相關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考試方式一樣分成三等(高考)、四等(普考)跟五等(初等考)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>
                <a:solidFill>
                  <a:srgbClr val="FF0000"/>
                </a:solidFill>
              </a:rPr>
              <a:t>114 年公務人員特種考試身心障礙人員考試各等別暫定類科及需用名額：三等 圖書資訊管理 1名</a:t>
            </a:r>
            <a:endParaRPr>
              <a:solidFill>
                <a:srgbClr val="FF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■"/>
            </a:pPr>
            <a:r>
              <a:rPr lang="zh-TW">
                <a:solidFill>
                  <a:srgbClr val="FF0000"/>
                </a:solidFill>
              </a:rPr>
              <a:t>報名：113/12/24~114/1/2</a:t>
            </a:r>
            <a:endParaRPr>
              <a:solidFill>
                <a:srgbClr val="FF0000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■"/>
            </a:pPr>
            <a:r>
              <a:rPr lang="zh-TW">
                <a:solidFill>
                  <a:srgbClr val="FF0000"/>
                </a:solidFill>
              </a:rPr>
              <a:t>考試：114/4/19~4/20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其他特考</a:t>
            </a:r>
            <a:endParaRPr/>
          </a:p>
        </p:txBody>
      </p:sp>
      <p:sp>
        <p:nvSpPr>
          <p:cNvPr id="505" name="Google Shape;505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https://www.public.com.tw/news/202411211</a:t>
            </a:r>
            <a:r>
              <a:rPr lang="zh-TW"/>
              <a:t> </a:t>
            </a:r>
            <a:endParaRPr/>
          </a:p>
        </p:txBody>
      </p:sp>
      <p:sp>
        <p:nvSpPr>
          <p:cNvPr id="506" name="Google Shape;506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8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3" name="Google Shape;513;p38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命題大綱</a:t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4216250" y="1400650"/>
            <a:ext cx="1311000" cy="2913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73" y="0"/>
            <a:ext cx="4789950" cy="5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命題大綱</a:t>
            </a:r>
            <a:endParaRPr/>
          </a:p>
        </p:txBody>
      </p:sp>
      <p:sp>
        <p:nvSpPr>
          <p:cNvPr id="522" name="Google Shape;522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3" name="Google Shape;523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25" name="Google Shape;525;p39"/>
          <p:cNvPicPr preferRelativeResize="0"/>
          <p:nvPr/>
        </p:nvPicPr>
        <p:blipFill rotWithShape="1">
          <a:blip r:embed="rId3">
            <a:alphaModFix/>
          </a:blip>
          <a:srcRect b="9485" l="0" r="0" t="0"/>
          <a:stretch/>
        </p:blipFill>
        <p:spPr>
          <a:xfrm>
            <a:off x="0" y="1151200"/>
            <a:ext cx="9144000" cy="55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9"/>
          <p:cNvSpPr/>
          <p:nvPr/>
        </p:nvSpPr>
        <p:spPr>
          <a:xfrm>
            <a:off x="2312388" y="56318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https://ppt.cc/fEVlmx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2" name="Google Shape;532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/>
          <p:nvPr/>
        </p:nvSpPr>
        <p:spPr>
          <a:xfrm>
            <a:off x="380200" y="2156625"/>
            <a:ext cx="2084100" cy="3118200"/>
          </a:xfrm>
          <a:prstGeom prst="roundRect">
            <a:avLst>
              <a:gd fmla="val 6969" name="adj"/>
            </a:avLst>
          </a:prstGeom>
          <a:solidFill>
            <a:srgbClr val="F4E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113"/>
            <a:ext cx="8839201" cy="518428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0"/>
          <p:cNvSpPr/>
          <p:nvPr/>
        </p:nvSpPr>
        <p:spPr>
          <a:xfrm>
            <a:off x="40238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初等考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53694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普考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8" name="Google Shape;538;p40"/>
          <p:cNvSpPr/>
          <p:nvPr/>
        </p:nvSpPr>
        <p:spPr>
          <a:xfrm>
            <a:off x="67150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高考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圖書資訊學的核心概念、發展歷史與教育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圖書館的類型、功能及發展歷史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圖書館的營運及相關法規標準</a:t>
            </a:r>
            <a:r>
              <a:rPr lang="zh-TW"/>
              <a:t>：組織與業務、行政管理、相關法規與標準、專業倫理與規範、相關專業組織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圖書館的資源與管理</a:t>
            </a:r>
            <a:r>
              <a:rPr lang="zh-TW"/>
              <a:t>：圖書館資源、網路資源、館藏發展、特色館藏、館際合作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圖書館的讀者服務</a:t>
            </a:r>
            <a:r>
              <a:rPr lang="zh-TW"/>
              <a:t>：讀者類型與需求、流通與閱覽、參考資訊服務、資訊素養與利用教育、推廣服務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資訊科技與圖書館</a:t>
            </a:r>
            <a:r>
              <a:rPr lang="zh-TW"/>
              <a:t>：資訊處理科技、圖書館資訊系統、網路社群經營、數位圖書館與數位典藏</a:t>
            </a:r>
            <a:endParaRPr/>
          </a:p>
        </p:txBody>
      </p:sp>
      <p:sp>
        <p:nvSpPr>
          <p:cNvPr id="544" name="Google Shape;544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圖書館學大意 (</a:t>
            </a:r>
            <a:r>
              <a:rPr lang="zh-TW">
                <a:solidFill>
                  <a:schemeClr val="accent3"/>
                </a:solidFill>
                <a:highlight>
                  <a:srgbClr val="666666"/>
                </a:highlight>
              </a:rPr>
              <a:t>初等考</a:t>
            </a:r>
            <a:r>
              <a:rPr lang="zh-TW"/>
              <a:t>)</a:t>
            </a:r>
            <a:endParaRPr/>
          </a:p>
        </p:txBody>
      </p:sp>
      <p:sp>
        <p:nvSpPr>
          <p:cNvPr id="545" name="Google Shape;545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6" name="Google Shape;546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https://wwwc.moex.gov.tw/main/content/wHandMenuFile.ashx?file_id=4767</a:t>
            </a:r>
            <a:r>
              <a:rPr lang="zh-TW"/>
              <a:t> </a:t>
            </a:r>
            <a:endParaRPr/>
          </a:p>
        </p:txBody>
      </p:sp>
      <p:sp>
        <p:nvSpPr>
          <p:cNvPr id="547" name="Google Shape;547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圖書館學與資訊科學的內涵</a:t>
            </a:r>
            <a:r>
              <a:rPr lang="zh-TW"/>
              <a:t>：圖書館學、資訊科學、圖書資訊學教育、資訊社會學、圖書資訊倫理等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資訊資源之相關議題</a:t>
            </a:r>
            <a:r>
              <a:rPr lang="zh-TW"/>
              <a:t>：傳統與數位出版、各式資源、館藏發展、資訊組織等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使用者之相關議題</a:t>
            </a:r>
            <a:r>
              <a:rPr lang="zh-TW"/>
              <a:t>：讀者服務、參考資源、資訊素養、顧客關係管理、資訊行為、閱讀推廣等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資訊系統之相關議題</a:t>
            </a:r>
            <a:r>
              <a:rPr lang="zh-TW"/>
              <a:t>：資訊檢索、數位典藏、資訊安全、資料科學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資訊服務機構之相關議題</a:t>
            </a:r>
            <a:r>
              <a:rPr lang="zh-TW"/>
              <a:t>：各類圖書館、相關法規、建築、專業組織</a:t>
            </a:r>
            <a:endParaRPr/>
          </a:p>
        </p:txBody>
      </p:sp>
      <p:sp>
        <p:nvSpPr>
          <p:cNvPr id="553" name="Google Shape;553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圖書資訊學概要 (</a:t>
            </a:r>
            <a:r>
              <a:rPr lang="zh-TW">
                <a:solidFill>
                  <a:schemeClr val="accent3"/>
                </a:solidFill>
                <a:highlight>
                  <a:srgbClr val="38761D"/>
                </a:highlight>
              </a:rPr>
              <a:t>普考</a:t>
            </a:r>
            <a:r>
              <a:rPr lang="zh-TW"/>
              <a:t>)</a:t>
            </a:r>
            <a:endParaRPr/>
          </a:p>
        </p:txBody>
      </p:sp>
      <p:sp>
        <p:nvSpPr>
          <p:cNvPr id="554" name="Google Shape;554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5" name="Google Shape;555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https://wwwc.moex.gov.tw/main/content/wHandMenuFile.ashx?file_id=4773</a:t>
            </a:r>
            <a:r>
              <a:rPr lang="zh-TW"/>
              <a:t> </a:t>
            </a:r>
            <a:endParaRPr/>
          </a:p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圖書館學與資訊科學的內涵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資訊資源之相關議題</a:t>
            </a:r>
            <a:r>
              <a:rPr lang="zh-TW"/>
              <a:t>：技術服務、索引摘要、知識管理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使用者與管理者之相關議題</a:t>
            </a:r>
            <a:r>
              <a:rPr lang="zh-TW"/>
              <a:t>：讀者服務、圖書館人材培育、資訊素養、資訊行為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資訊系統之相關議題</a:t>
            </a:r>
            <a:r>
              <a:rPr lang="zh-TW"/>
              <a:t>：圖書館自動化、資訊科技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資訊服務機構之相關議題</a:t>
            </a:r>
            <a:r>
              <a:rPr lang="zh-TW"/>
              <a:t>：圖書館功能與類型、圖書館組織、行政與法規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圖書資訊與社會環境</a:t>
            </a:r>
            <a:r>
              <a:rPr lang="zh-TW"/>
              <a:t>：資訊倫理、資訊社會、智慧財產權、個人隱私權議題</a:t>
            </a:r>
            <a:endParaRPr/>
          </a:p>
        </p:txBody>
      </p:sp>
      <p:sp>
        <p:nvSpPr>
          <p:cNvPr id="562" name="Google Shape;562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圖書資訊學 (</a:t>
            </a:r>
            <a:r>
              <a:rPr lang="zh-TW">
                <a:solidFill>
                  <a:schemeClr val="accent3"/>
                </a:solidFill>
                <a:highlight>
                  <a:srgbClr val="980000"/>
                </a:highlight>
              </a:rPr>
              <a:t>高考</a:t>
            </a:r>
            <a:r>
              <a:rPr lang="zh-TW"/>
              <a:t>)</a:t>
            </a:r>
            <a:endParaRPr/>
          </a:p>
        </p:txBody>
      </p:sp>
      <p:sp>
        <p:nvSpPr>
          <p:cNvPr id="563" name="Google Shape;563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4" name="Google Shape;564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https://wwwc.moex.gov.tw/main/content/wHandMenuFile.ashx?file_id=4769</a:t>
            </a:r>
            <a:r>
              <a:rPr lang="zh-TW"/>
              <a:t> </a:t>
            </a:r>
            <a:endParaRPr/>
          </a:p>
        </p:txBody>
      </p:sp>
      <p:sp>
        <p:nvSpPr>
          <p:cNvPr id="565" name="Google Shape;565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1" name="Google Shape;571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>
            <a:off x="2572475" y="2156625"/>
            <a:ext cx="2084100" cy="3301500"/>
          </a:xfrm>
          <a:prstGeom prst="roundRect">
            <a:avLst>
              <a:gd fmla="val 6969" name="adj"/>
            </a:avLst>
          </a:prstGeom>
          <a:solidFill>
            <a:srgbClr val="F4E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113"/>
            <a:ext cx="8839201" cy="5184282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4"/>
          <p:cNvSpPr/>
          <p:nvPr/>
        </p:nvSpPr>
        <p:spPr>
          <a:xfrm>
            <a:off x="40238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初等考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6" name="Google Shape;576;p44"/>
          <p:cNvSpPr/>
          <p:nvPr/>
        </p:nvSpPr>
        <p:spPr>
          <a:xfrm>
            <a:off x="53694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普考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7" name="Google Shape;577;p44"/>
          <p:cNvSpPr/>
          <p:nvPr/>
        </p:nvSpPr>
        <p:spPr>
          <a:xfrm>
            <a:off x="67150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高考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孤獨 x 國考 x AI讀書會</a:t>
            </a:r>
            <a:endParaRPr/>
          </a:p>
        </p:txBody>
      </p:sp>
      <p:sp>
        <p:nvSpPr>
          <p:cNvPr id="377" name="Google Shape;377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8" name="Google Shape;378;p2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2313499" y="2364388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館</a:t>
            </a:r>
            <a:r>
              <a:rPr lang="zh-TW" sz="2400">
                <a:solidFill>
                  <a:srgbClr val="FFFFFF"/>
                </a:solidFill>
              </a:rPr>
              <a:t>員國考篇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81" name="Google Shape;381;p27"/>
          <p:cNvSpPr/>
          <p:nvPr/>
        </p:nvSpPr>
        <p:spPr>
          <a:xfrm>
            <a:off x="2313499" y="46062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 AI</a:t>
            </a:r>
            <a:r>
              <a:rPr lang="zh-TW" sz="2400"/>
              <a:t>備考篇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資訊組織概論</a:t>
            </a:r>
            <a:r>
              <a:rPr lang="zh-TW"/>
              <a:t>：意義、功能、發展、工具、目錄、圖書館管理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記述編目</a:t>
            </a:r>
            <a:r>
              <a:rPr lang="zh-TW"/>
              <a:t>：標準、工具、著錄、檢索點與權威控制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主題分析</a:t>
            </a:r>
            <a:r>
              <a:rPr lang="zh-TW"/>
              <a:t>：概念、理論、種類、工作流程、工具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權威控制</a:t>
            </a:r>
            <a:r>
              <a:rPr lang="zh-TW"/>
              <a:t>  ：意義、功能、流程、標準、工具、合作計劃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機讀格式</a:t>
            </a:r>
            <a:r>
              <a:rPr lang="zh-TW"/>
              <a:t>：發展歷史、結構、MARC21、權威資料機讀格式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書目資源共享</a:t>
            </a:r>
            <a:r>
              <a:rPr lang="zh-TW"/>
              <a:t>：合作編目與聯合目錄、書目中心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資訊組織發展趨勢</a:t>
            </a:r>
            <a:r>
              <a:rPr lang="zh-TW"/>
              <a:t>：MARC的新發展、詮釋資料、FRBR、KOS、知識組織的資訊技術與建置工具 </a:t>
            </a:r>
            <a:endParaRPr/>
          </a:p>
        </p:txBody>
      </p:sp>
      <p:sp>
        <p:nvSpPr>
          <p:cNvPr id="583" name="Google Shape;583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中文圖書分類編目大意 (</a:t>
            </a:r>
            <a:r>
              <a:rPr lang="zh-TW">
                <a:solidFill>
                  <a:schemeClr val="accent3"/>
                </a:solidFill>
                <a:highlight>
                  <a:srgbClr val="666666"/>
                </a:highlight>
              </a:rPr>
              <a:t>初等考</a:t>
            </a:r>
            <a:r>
              <a:rPr lang="zh-TW"/>
              <a:t>)</a:t>
            </a:r>
            <a:endParaRPr/>
          </a:p>
        </p:txBody>
      </p:sp>
      <p:sp>
        <p:nvSpPr>
          <p:cNvPr id="584" name="Google Shape;584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5" name="Google Shape;585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https://wwwc.moex.gov.tw/main/content/wHandMenuFile.ashx?file_id=4767</a:t>
            </a:r>
            <a:r>
              <a:rPr lang="zh-TW"/>
              <a:t> </a:t>
            </a:r>
            <a:endParaRPr/>
          </a:p>
        </p:txBody>
      </p:sp>
      <p:sp>
        <p:nvSpPr>
          <p:cNvPr id="586" name="Google Shape;586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編目</a:t>
            </a:r>
            <a:r>
              <a:rPr lang="zh-TW"/>
              <a:t>：目錄、編目規則、檢索款目、參照及權威控制、</a:t>
            </a:r>
            <a:r>
              <a:rPr lang="zh-TW">
                <a:solidFill>
                  <a:srgbClr val="FF0000"/>
                </a:solidFill>
              </a:rPr>
              <a:t>FRBR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主題分析與主題檢索</a:t>
            </a:r>
            <a:r>
              <a:rPr lang="zh-TW"/>
              <a:t>：定義及功用、分類法、控制詞彙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機讀格式及詮釋資料</a:t>
            </a:r>
            <a:r>
              <a:rPr lang="zh-TW"/>
              <a:t>：起源、發展與結構、</a:t>
            </a:r>
            <a:r>
              <a:rPr lang="zh-TW">
                <a:solidFill>
                  <a:srgbClr val="FF0000"/>
                </a:solidFill>
              </a:rPr>
              <a:t>詮釋資料應用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書目紀錄的建立與使用</a:t>
            </a:r>
            <a:r>
              <a:rPr lang="zh-TW"/>
              <a:t>：建立與品質控制、合作編目、線上目錄、</a:t>
            </a:r>
            <a:r>
              <a:rPr lang="zh-TW">
                <a:solidFill>
                  <a:srgbClr val="FF0000"/>
                </a:solidFill>
              </a:rPr>
              <a:t>使用研究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電子資源(含網路資源)的組織</a:t>
            </a:r>
            <a:r>
              <a:rPr lang="zh-TW"/>
              <a:t>：著錄、主題分析、檢索與瀏覽、</a:t>
            </a:r>
            <a:r>
              <a:rPr lang="zh-TW">
                <a:solidFill>
                  <a:srgbClr val="FF0000"/>
                </a:solidFill>
              </a:rPr>
              <a:t>Web 2.0與社會性標記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Font typeface="Lexend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館藏發展</a:t>
            </a:r>
            <a:r>
              <a:rPr lang="zh-TW"/>
              <a:t>：社區分析、資料選擇、館發政策、館藏淘汰、資源共享</a:t>
            </a:r>
            <a:endParaRPr/>
          </a:p>
        </p:txBody>
      </p:sp>
      <p:sp>
        <p:nvSpPr>
          <p:cNvPr id="592" name="Google Shape;592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技術服務 (</a:t>
            </a:r>
            <a:r>
              <a:rPr lang="zh-TW">
                <a:solidFill>
                  <a:schemeClr val="accent3"/>
                </a:solidFill>
                <a:highlight>
                  <a:srgbClr val="38761D"/>
                </a:highlight>
              </a:rPr>
              <a:t>普考</a:t>
            </a:r>
            <a:r>
              <a:rPr lang="zh-TW"/>
              <a:t>、</a:t>
            </a:r>
            <a:r>
              <a:rPr lang="zh-TW">
                <a:solidFill>
                  <a:schemeClr val="accent3"/>
                </a:solidFill>
                <a:highlight>
                  <a:srgbClr val="990000"/>
                </a:highlight>
              </a:rPr>
              <a:t>高考</a:t>
            </a:r>
            <a:r>
              <a:rPr lang="zh-TW"/>
              <a:t>)</a:t>
            </a:r>
            <a:endParaRPr/>
          </a:p>
        </p:txBody>
      </p:sp>
      <p:sp>
        <p:nvSpPr>
          <p:cNvPr id="593" name="Google Shape;593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4" name="Google Shape;594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https://wwwc.moex.gov.tw/main/content/wHandMenuFile.ashx?file_id=4769</a:t>
            </a:r>
            <a:r>
              <a:rPr lang="zh-TW"/>
              <a:t> </a:t>
            </a:r>
            <a:endParaRPr/>
          </a:p>
        </p:txBody>
      </p:sp>
      <p:sp>
        <p:nvSpPr>
          <p:cNvPr id="595" name="Google Shape;595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4794975" y="2156625"/>
            <a:ext cx="1993500" cy="2908200"/>
          </a:xfrm>
          <a:prstGeom prst="roundRect">
            <a:avLst>
              <a:gd fmla="val 6969" name="adj"/>
            </a:avLst>
          </a:prstGeom>
          <a:solidFill>
            <a:srgbClr val="F4E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113"/>
            <a:ext cx="8839201" cy="518428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7"/>
          <p:cNvSpPr/>
          <p:nvPr/>
        </p:nvSpPr>
        <p:spPr>
          <a:xfrm>
            <a:off x="40238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初等考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53694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普考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07" name="Google Shape;607;p47"/>
          <p:cNvSpPr/>
          <p:nvPr/>
        </p:nvSpPr>
        <p:spPr>
          <a:xfrm>
            <a:off x="67150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高考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3" name="Google Shape;613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https://wwwc.moex.gov.tw/main/content/wHandMenuFile.ashx?file_id=4769</a:t>
            </a:r>
            <a:r>
              <a:rPr lang="zh-TW"/>
              <a:t> </a:t>
            </a:r>
            <a:endParaRPr/>
          </a:p>
        </p:txBody>
      </p:sp>
      <p:sp>
        <p:nvSpPr>
          <p:cNvPr id="614" name="Google Shape;614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8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資訊檢索的基本概念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：理論、範疇與發展、資訊儲存與檢索系統、資料庫結構、索引與摘要、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多媒體資訊檢索</a:t>
            </a:r>
            <a:endParaRPr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資訊檢索的行為與互動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理論與概念、策略與技術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、檢索策略與檢索技巧、資訊行為理論、檢索晤談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資訊檢索系統的評估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：選擇與評估、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「相關」(Relevance)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、使用統計分析、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網路計量學(Webmetrics)</a:t>
            </a:r>
            <a:endParaRPr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資訊科技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：全文檢索、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自動索引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知識探勘與文件分析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、資訊過濾、資訊檢索技術、系統與介面設計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整合檢索技術</a:t>
            </a:r>
            <a:r>
              <a:rPr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：Z39.50、OAI-PMH、OpenURL等、整合檢索應用</a:t>
            </a:r>
            <a:endParaRPr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16" name="Google Shape;616;p48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資訊系統與資訊檢索 (</a:t>
            </a:r>
            <a:r>
              <a:rPr b="1" lang="zh-TW" sz="3200">
                <a:solidFill>
                  <a:srgbClr val="FFFFFF"/>
                </a:solidFill>
                <a:highlight>
                  <a:srgbClr val="38761D"/>
                </a:highlight>
                <a:latin typeface="Outfit"/>
                <a:ea typeface="Outfit"/>
                <a:cs typeface="Outfit"/>
                <a:sym typeface="Outfit"/>
              </a:rPr>
              <a:t>普考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、</a:t>
            </a:r>
            <a:r>
              <a:rPr b="1" lang="zh-TW" sz="3200">
                <a:solidFill>
                  <a:srgbClr val="FFFFFF"/>
                </a:solidFill>
                <a:highlight>
                  <a:srgbClr val="990000"/>
                </a:highlight>
                <a:latin typeface="Outfit"/>
                <a:ea typeface="Outfit"/>
                <a:cs typeface="Outfit"/>
                <a:sym typeface="Outfit"/>
              </a:rPr>
              <a:t>高考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2" name="Google Shape;622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9"/>
          <p:cNvSpPr/>
          <p:nvPr/>
        </p:nvSpPr>
        <p:spPr>
          <a:xfrm>
            <a:off x="6805800" y="2156625"/>
            <a:ext cx="1993500" cy="1774200"/>
          </a:xfrm>
          <a:prstGeom prst="roundRect">
            <a:avLst>
              <a:gd fmla="val 6969" name="adj"/>
            </a:avLst>
          </a:prstGeom>
          <a:solidFill>
            <a:srgbClr val="F4E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9113"/>
            <a:ext cx="8839201" cy="5184282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9"/>
          <p:cNvSpPr/>
          <p:nvPr/>
        </p:nvSpPr>
        <p:spPr>
          <a:xfrm>
            <a:off x="40238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初等考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27" name="Google Shape;627;p49"/>
          <p:cNvSpPr/>
          <p:nvPr/>
        </p:nvSpPr>
        <p:spPr>
          <a:xfrm>
            <a:off x="53694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普考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28" name="Google Shape;628;p49"/>
          <p:cNvSpPr/>
          <p:nvPr/>
        </p:nvSpPr>
        <p:spPr>
          <a:xfrm>
            <a:off x="6715099" y="5757972"/>
            <a:ext cx="1192200" cy="5250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高考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4" name="Google Shape;634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https://wwwc.moex.gov.tw/main/content/wHandMenuFile.ashx?file_id=4769</a:t>
            </a:r>
            <a:r>
              <a:rPr lang="zh-TW"/>
              <a:t> </a:t>
            </a:r>
            <a:endParaRPr/>
          </a:p>
        </p:txBody>
      </p:sp>
      <p:sp>
        <p:nvSpPr>
          <p:cNvPr id="635" name="Google Shape;635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0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圖書館管理與管理學之發展歷史與趨勢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：管理學發展史、發展趨勢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圖書館管理之專業範疇知識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：意義與重要性、學科範疇與內涵、變革管理與創新、行銷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"/>
              <a:buAutoNum type="arabicPeriod"/>
            </a:pP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圖書館管理專業實務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：激勵與獎勵、個人與工作團隊、協調與合作、績效評估等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圖書館管理 (</a:t>
            </a:r>
            <a:r>
              <a:rPr b="1" lang="zh-TW" sz="3200">
                <a:solidFill>
                  <a:srgbClr val="FFFFFF"/>
                </a:solidFill>
                <a:highlight>
                  <a:srgbClr val="980000"/>
                </a:highlight>
                <a:latin typeface="Outfit"/>
                <a:ea typeface="Outfit"/>
                <a:cs typeface="Outfit"/>
                <a:sym typeface="Outfit"/>
              </a:rPr>
              <a:t>高考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4" name="Google Shape;644;p51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考古題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45" name="Google Shape;645;p51"/>
          <p:cNvSpPr/>
          <p:nvPr/>
        </p:nvSpPr>
        <p:spPr>
          <a:xfrm>
            <a:off x="5511650" y="1400650"/>
            <a:ext cx="1311000" cy="2913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73" y="0"/>
            <a:ext cx="4789950" cy="5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考畢試題查詢平臺</a:t>
            </a:r>
            <a:endParaRPr/>
          </a:p>
        </p:txBody>
      </p:sp>
      <p:sp>
        <p:nvSpPr>
          <p:cNvPr id="653" name="Google Shape;653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4" name="Google Shape;654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56" name="Google Shape;6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2659"/>
            <a:ext cx="9143999" cy="581533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2"/>
          <p:cNvSpPr/>
          <p:nvPr/>
        </p:nvSpPr>
        <p:spPr>
          <a:xfrm>
            <a:off x="2312388" y="56318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https://ppt.cc/fJi5Bx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查詢考古題</a:t>
            </a:r>
            <a:endParaRPr/>
          </a:p>
        </p:txBody>
      </p:sp>
      <p:sp>
        <p:nvSpPr>
          <p:cNvPr id="663" name="Google Shape;663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4" name="Google Shape;664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8" y="3747763"/>
            <a:ext cx="8848725" cy="284797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53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68" name="Google Shape;668;p53"/>
          <p:cNvPicPr preferRelativeResize="0"/>
          <p:nvPr/>
        </p:nvPicPr>
        <p:blipFill rotWithShape="1">
          <a:blip r:embed="rId4">
            <a:alphaModFix/>
          </a:blip>
          <a:srcRect b="0" l="0" r="0" t="48812"/>
          <a:stretch/>
        </p:blipFill>
        <p:spPr>
          <a:xfrm>
            <a:off x="33350" y="1341325"/>
            <a:ext cx="9077325" cy="231105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9" name="Google Shape;669;p53"/>
          <p:cNvSpPr/>
          <p:nvPr/>
        </p:nvSpPr>
        <p:spPr>
          <a:xfrm>
            <a:off x="6886250" y="2592125"/>
            <a:ext cx="18594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0" name="Google Shape;670;p53"/>
          <p:cNvSpPr/>
          <p:nvPr/>
        </p:nvSpPr>
        <p:spPr>
          <a:xfrm>
            <a:off x="7514750" y="1794080"/>
            <a:ext cx="602400" cy="594600"/>
          </a:xfrm>
          <a:prstGeom prst="wedgeEllipseCallout">
            <a:avLst>
              <a:gd fmla="val -7981" name="adj1"/>
              <a:gd fmla="val 11823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71" name="Google Shape;671;p53"/>
          <p:cNvSpPr/>
          <p:nvPr/>
        </p:nvSpPr>
        <p:spPr>
          <a:xfrm>
            <a:off x="1282925" y="3913325"/>
            <a:ext cx="15606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2" name="Google Shape;672;p53"/>
          <p:cNvSpPr/>
          <p:nvPr/>
        </p:nvSpPr>
        <p:spPr>
          <a:xfrm>
            <a:off x="5759125" y="4528250"/>
            <a:ext cx="26694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3" name="Google Shape;673;p53"/>
          <p:cNvSpPr/>
          <p:nvPr/>
        </p:nvSpPr>
        <p:spPr>
          <a:xfrm>
            <a:off x="557765" y="3117625"/>
            <a:ext cx="1372200" cy="679200"/>
          </a:xfrm>
          <a:prstGeom prst="wedgeRoundRectCallout">
            <a:avLst>
              <a:gd fmla="val 38393" name="adj1"/>
              <a:gd fmla="val 867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年度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4" name="Google Shape;674;p53"/>
          <p:cNvSpPr/>
          <p:nvPr/>
        </p:nvSpPr>
        <p:spPr>
          <a:xfrm>
            <a:off x="6886240" y="5344775"/>
            <a:ext cx="1372200" cy="679200"/>
          </a:xfrm>
          <a:prstGeom prst="wedgeRoundRectCallout">
            <a:avLst>
              <a:gd fmla="val -25336" name="adj1"/>
              <a:gd fmla="val -1092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科目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75" name="Google Shape;675;p53"/>
          <p:cNvSpPr/>
          <p:nvPr/>
        </p:nvSpPr>
        <p:spPr>
          <a:xfrm>
            <a:off x="4221525" y="4819775"/>
            <a:ext cx="9360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6" name="Google Shape;676;p53"/>
          <p:cNvSpPr/>
          <p:nvPr/>
        </p:nvSpPr>
        <p:spPr>
          <a:xfrm>
            <a:off x="3817900" y="5628755"/>
            <a:ext cx="602400" cy="594600"/>
          </a:xfrm>
          <a:prstGeom prst="wedgeEllipseCallout">
            <a:avLst>
              <a:gd fmla="val 88961" name="adj1"/>
              <a:gd fmla="val -12063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77" name="Google Shape;677;p53"/>
          <p:cNvSpPr/>
          <p:nvPr/>
        </p:nvSpPr>
        <p:spPr>
          <a:xfrm rot="-8100000">
            <a:off x="4229904" y="28129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申論+測驗：圖書資訊學概要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</a:t>
            </a:r>
            <a:r>
              <a:rPr lang="zh-TW">
                <a:solidFill>
                  <a:schemeClr val="accent3"/>
                </a:solidFill>
                <a:highlight>
                  <a:srgbClr val="38761D"/>
                </a:highlight>
              </a:rPr>
              <a:t>普考</a:t>
            </a:r>
            <a:r>
              <a:rPr lang="zh-TW"/>
              <a:t>)</a:t>
            </a:r>
            <a:endParaRPr/>
          </a:p>
        </p:txBody>
      </p:sp>
      <p:sp>
        <p:nvSpPr>
          <p:cNvPr id="683" name="Google Shape;683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4" name="Google Shape;684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4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87" name="Google Shape;6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00" y="1258400"/>
            <a:ext cx="8943975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4"/>
          <p:cNvSpPr/>
          <p:nvPr/>
        </p:nvSpPr>
        <p:spPr>
          <a:xfrm>
            <a:off x="6750525" y="2691100"/>
            <a:ext cx="1275300" cy="287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9" name="Google Shape;389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https://udn.com/news/story/7269/7960062</a:t>
            </a:r>
            <a:r>
              <a:rPr lang="zh-TW"/>
              <a:t> </a:t>
            </a:r>
            <a:endParaRPr/>
          </a:p>
        </p:txBody>
      </p:sp>
      <p:sp>
        <p:nvSpPr>
          <p:cNvPr id="390" name="Google Shape;390;p2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8"/>
          <p:cNvSpPr txBox="1"/>
          <p:nvPr/>
        </p:nvSpPr>
        <p:spPr>
          <a:xfrm>
            <a:off x="715550" y="59474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392" name="Google Shape;3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335"/>
            <a:ext cx="9143999" cy="611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5"/>
          <p:cNvSpPr txBox="1"/>
          <p:nvPr>
            <p:ph idx="1" type="body"/>
          </p:nvPr>
        </p:nvSpPr>
        <p:spPr>
          <a:xfrm>
            <a:off x="715550" y="11977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6" name="Google Shape;696;p55"/>
          <p:cNvSpPr txBox="1"/>
          <p:nvPr>
            <p:ph idx="2" type="body"/>
          </p:nvPr>
        </p:nvSpPr>
        <p:spPr>
          <a:xfrm>
            <a:off x="1883350" y="62881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 txBox="1"/>
          <p:nvPr>
            <p:ph idx="3" type="subTitle"/>
          </p:nvPr>
        </p:nvSpPr>
        <p:spPr>
          <a:xfrm>
            <a:off x="715550" y="62881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 txBox="1"/>
          <p:nvPr/>
        </p:nvSpPr>
        <p:spPr>
          <a:xfrm>
            <a:off x="715550" y="11977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99" name="Google Shape;699;p55"/>
          <p:cNvPicPr preferRelativeResize="0"/>
          <p:nvPr/>
        </p:nvPicPr>
        <p:blipFill rotWithShape="1">
          <a:blip r:embed="rId3">
            <a:alphaModFix/>
          </a:blip>
          <a:srcRect b="0" l="0" r="0" t="2133"/>
          <a:stretch/>
        </p:blipFill>
        <p:spPr>
          <a:xfrm>
            <a:off x="0" y="0"/>
            <a:ext cx="9144000" cy="6599725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0" name="Google Shape;700;p55"/>
          <p:cNvSpPr/>
          <p:nvPr/>
        </p:nvSpPr>
        <p:spPr>
          <a:xfrm>
            <a:off x="398975" y="4867400"/>
            <a:ext cx="4386000" cy="34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1" name="Google Shape;701;p55"/>
          <p:cNvSpPr/>
          <p:nvPr/>
        </p:nvSpPr>
        <p:spPr>
          <a:xfrm>
            <a:off x="398975" y="6193650"/>
            <a:ext cx="3043800" cy="2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2" name="Google Shape;702;p55"/>
          <p:cNvSpPr/>
          <p:nvPr/>
        </p:nvSpPr>
        <p:spPr>
          <a:xfrm>
            <a:off x="6438700" y="3054813"/>
            <a:ext cx="351000" cy="346500"/>
          </a:xfrm>
          <a:prstGeom prst="wedgeEllipseCallout">
            <a:avLst>
              <a:gd fmla="val -100321" name="adj1"/>
              <a:gd fmla="val -229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?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03" name="Google Shape;703;p55"/>
          <p:cNvSpPr/>
          <p:nvPr/>
        </p:nvSpPr>
        <p:spPr>
          <a:xfrm>
            <a:off x="2140250" y="3777738"/>
            <a:ext cx="351000" cy="346500"/>
          </a:xfrm>
          <a:prstGeom prst="wedgeEllipseCallout">
            <a:avLst>
              <a:gd fmla="val -100321" name="adj1"/>
              <a:gd fmla="val -229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9" name="Google Shape;709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 txBox="1"/>
          <p:nvPr/>
        </p:nvSpPr>
        <p:spPr>
          <a:xfrm>
            <a:off x="715550" y="6435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12" name="Google Shape;712;p56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13" name="Google Shape;7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500"/>
            <a:ext cx="9144000" cy="54864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7"/>
          <p:cNvSpPr txBox="1"/>
          <p:nvPr/>
        </p:nvSpPr>
        <p:spPr>
          <a:xfrm>
            <a:off x="715550" y="6435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19" name="Google Shape;719;p57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0" name="Google Shape;720;p57"/>
          <p:cNvPicPr preferRelativeResize="0"/>
          <p:nvPr/>
        </p:nvPicPr>
        <p:blipFill rotWithShape="1">
          <a:blip r:embed="rId3">
            <a:alphaModFix/>
          </a:blip>
          <a:srcRect b="0" l="0" r="0" t="50450"/>
          <a:stretch/>
        </p:blipFill>
        <p:spPr>
          <a:xfrm>
            <a:off x="0" y="3307375"/>
            <a:ext cx="9144000" cy="27185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1" name="Google Shape;721;p57"/>
          <p:cNvSpPr/>
          <p:nvPr/>
        </p:nvSpPr>
        <p:spPr>
          <a:xfrm>
            <a:off x="1158625" y="4477250"/>
            <a:ext cx="724800" cy="37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2" name="Google Shape;722;p57"/>
          <p:cNvSpPr txBox="1"/>
          <p:nvPr>
            <p:ph type="title"/>
          </p:nvPr>
        </p:nvSpPr>
        <p:spPr>
          <a:xfrm>
            <a:off x="715550" y="1738717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4" name="Google Shape;724;p5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57"/>
          <p:cNvPicPr preferRelativeResize="0"/>
          <p:nvPr/>
        </p:nvPicPr>
        <p:blipFill rotWithShape="1">
          <a:blip r:embed="rId4">
            <a:alphaModFix/>
          </a:blip>
          <a:srcRect b="0" l="0" r="0" t="62252"/>
          <a:stretch/>
        </p:blipFill>
        <p:spPr>
          <a:xfrm>
            <a:off x="0" y="390750"/>
            <a:ext cx="9144000" cy="2545501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7" name="Google Shape;727;p57"/>
          <p:cNvSpPr/>
          <p:nvPr/>
        </p:nvSpPr>
        <p:spPr>
          <a:xfrm>
            <a:off x="572475" y="1507375"/>
            <a:ext cx="2817600" cy="2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8" name="Google Shape;728;p57"/>
          <p:cNvSpPr/>
          <p:nvPr/>
        </p:nvSpPr>
        <p:spPr>
          <a:xfrm>
            <a:off x="2624000" y="2767600"/>
            <a:ext cx="1508400" cy="2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8"/>
          <p:cNvSpPr txBox="1"/>
          <p:nvPr/>
        </p:nvSpPr>
        <p:spPr>
          <a:xfrm>
            <a:off x="715550" y="6435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34" name="Google Shape;734;p58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35" name="Google Shape;735;p58"/>
          <p:cNvPicPr preferRelativeResize="0"/>
          <p:nvPr/>
        </p:nvPicPr>
        <p:blipFill rotWithShape="1">
          <a:blip r:embed="rId3">
            <a:alphaModFix/>
          </a:blip>
          <a:srcRect b="34783" l="0" r="0" t="15667"/>
          <a:stretch/>
        </p:blipFill>
        <p:spPr>
          <a:xfrm>
            <a:off x="0" y="3307375"/>
            <a:ext cx="9144000" cy="27185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6" name="Google Shape;736;p58"/>
          <p:cNvSpPr txBox="1"/>
          <p:nvPr>
            <p:ph type="title"/>
          </p:nvPr>
        </p:nvSpPr>
        <p:spPr>
          <a:xfrm>
            <a:off x="715550" y="1738717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8" name="Google Shape;738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58"/>
          <p:cNvPicPr preferRelativeResize="0"/>
          <p:nvPr/>
        </p:nvPicPr>
        <p:blipFill rotWithShape="1">
          <a:blip r:embed="rId4">
            <a:alphaModFix/>
          </a:blip>
          <a:srcRect b="34802" l="0" r="0" t="27449"/>
          <a:stretch/>
        </p:blipFill>
        <p:spPr>
          <a:xfrm>
            <a:off x="0" y="390750"/>
            <a:ext cx="9144000" cy="2545501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1" name="Google Shape;741;p58"/>
          <p:cNvSpPr/>
          <p:nvPr/>
        </p:nvSpPr>
        <p:spPr>
          <a:xfrm>
            <a:off x="6438700" y="1804063"/>
            <a:ext cx="351000" cy="346500"/>
          </a:xfrm>
          <a:prstGeom prst="wedgeEllipseCallout">
            <a:avLst>
              <a:gd fmla="val -100321" name="adj1"/>
              <a:gd fmla="val -229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?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42" name="Google Shape;742;p58"/>
          <p:cNvSpPr/>
          <p:nvPr/>
        </p:nvSpPr>
        <p:spPr>
          <a:xfrm>
            <a:off x="2140250" y="2526988"/>
            <a:ext cx="351000" cy="346500"/>
          </a:xfrm>
          <a:prstGeom prst="wedgeEllipseCallout">
            <a:avLst>
              <a:gd fmla="val -100321" name="adj1"/>
              <a:gd fmla="val -229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?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43" name="Google Shape;7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500" y="3307369"/>
            <a:ext cx="2400500" cy="287935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8"/>
          <p:cNvSpPr txBox="1"/>
          <p:nvPr/>
        </p:nvSpPr>
        <p:spPr>
          <a:xfrm rot="-899963">
            <a:off x="4710703" y="4196732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是不是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    少了什麼...?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0" name="Google Shape;750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9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53" name="Google Shape;753;p59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申論：資訊系統與資訊檢索 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(</a:t>
            </a:r>
            <a:r>
              <a:rPr b="1" lang="zh-TW" sz="3200">
                <a:solidFill>
                  <a:srgbClr val="FFFFFF"/>
                </a:solidFill>
                <a:highlight>
                  <a:srgbClr val="38761D"/>
                </a:highlight>
                <a:latin typeface="Outfit"/>
                <a:ea typeface="Outfit"/>
                <a:cs typeface="Outfit"/>
                <a:sym typeface="Outfit"/>
              </a:rPr>
              <a:t>普考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、</a:t>
            </a:r>
            <a:r>
              <a:rPr b="1" lang="zh-TW" sz="3200">
                <a:solidFill>
                  <a:srgbClr val="FFFFFF"/>
                </a:solidFill>
                <a:highlight>
                  <a:srgbClr val="990000"/>
                </a:highlight>
                <a:latin typeface="Outfit"/>
                <a:ea typeface="Outfit"/>
                <a:cs typeface="Outfit"/>
                <a:sym typeface="Outfit"/>
              </a:rPr>
              <a:t>高考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54" name="Google Shape;754;p59"/>
          <p:cNvPicPr preferRelativeResize="0"/>
          <p:nvPr/>
        </p:nvPicPr>
        <p:blipFill rotWithShape="1">
          <a:blip r:embed="rId3">
            <a:alphaModFix/>
          </a:blip>
          <a:srcRect b="14965" l="0" r="0" t="0"/>
          <a:stretch/>
        </p:blipFill>
        <p:spPr>
          <a:xfrm>
            <a:off x="66675" y="1181536"/>
            <a:ext cx="9010650" cy="50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9"/>
          <p:cNvSpPr/>
          <p:nvPr/>
        </p:nvSpPr>
        <p:spPr>
          <a:xfrm>
            <a:off x="6669050" y="2227150"/>
            <a:ext cx="786600" cy="328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3" name="Google Shape;763;p6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766" name="Google Shape;7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2" y="0"/>
            <a:ext cx="90778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2" name="Google Shape;772;p6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50" y="979075"/>
            <a:ext cx="5410800" cy="40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1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等等、申論題</a:t>
            </a:r>
            <a:r>
              <a:rPr b="1" lang="zh-TW" sz="3200" u="sng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沒有提供答案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嗎？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76" name="Google Shape;776;p61"/>
          <p:cNvPicPr preferRelativeResize="0"/>
          <p:nvPr/>
        </p:nvPicPr>
        <p:blipFill rotWithShape="1">
          <a:blip r:embed="rId4">
            <a:alphaModFix/>
          </a:blip>
          <a:srcRect b="29263" l="0" r="0" t="0"/>
          <a:stretch/>
        </p:blipFill>
        <p:spPr>
          <a:xfrm>
            <a:off x="5923275" y="1856900"/>
            <a:ext cx="1866950" cy="35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1"/>
          <p:cNvSpPr/>
          <p:nvPr/>
        </p:nvSpPr>
        <p:spPr>
          <a:xfrm>
            <a:off x="7123525" y="1044300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3" name="Google Shape;783;p6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2"/>
          <p:cNvSpPr txBox="1"/>
          <p:nvPr/>
        </p:nvSpPr>
        <p:spPr>
          <a:xfrm>
            <a:off x="715550" y="11889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6" name="Google Shape;786;p62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瞭解出題者的意圖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87" name="Google Shape;7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550" y="1894687"/>
            <a:ext cx="3028900" cy="33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2"/>
          <p:cNvSpPr/>
          <p:nvPr/>
        </p:nvSpPr>
        <p:spPr>
          <a:xfrm>
            <a:off x="749575" y="1639508"/>
            <a:ext cx="2699700" cy="1437000"/>
          </a:xfrm>
          <a:prstGeom prst="wedgeRoundRectCallout">
            <a:avLst>
              <a:gd fmla="val 64591" name="adj1"/>
              <a:gd fmla="val 4360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範圍符合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命題大綱</a:t>
            </a:r>
            <a:endParaRPr b="1" sz="3600"/>
          </a:p>
        </p:txBody>
      </p:sp>
      <p:sp>
        <p:nvSpPr>
          <p:cNvPr id="789" name="Google Shape;789;p62"/>
          <p:cNvSpPr/>
          <p:nvPr/>
        </p:nvSpPr>
        <p:spPr>
          <a:xfrm>
            <a:off x="1798225" y="1188930"/>
            <a:ext cx="602400" cy="594600"/>
          </a:xfrm>
          <a:prstGeom prst="ellipse">
            <a:avLst/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90" name="Google Shape;790;p62"/>
          <p:cNvSpPr/>
          <p:nvPr/>
        </p:nvSpPr>
        <p:spPr>
          <a:xfrm>
            <a:off x="6086450" y="3975283"/>
            <a:ext cx="2699700" cy="1437000"/>
          </a:xfrm>
          <a:prstGeom prst="wedgeRoundRectCallout">
            <a:avLst>
              <a:gd fmla="val -64178" name="adj1"/>
              <a:gd fmla="val -4428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題目與答案基於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參考來源</a:t>
            </a:r>
            <a:endParaRPr b="1" sz="3600"/>
          </a:p>
        </p:txBody>
      </p:sp>
      <p:sp>
        <p:nvSpPr>
          <p:cNvPr id="791" name="Google Shape;791;p62"/>
          <p:cNvSpPr/>
          <p:nvPr/>
        </p:nvSpPr>
        <p:spPr>
          <a:xfrm>
            <a:off x="7135100" y="3524705"/>
            <a:ext cx="602400" cy="594600"/>
          </a:xfrm>
          <a:prstGeom prst="ellipse">
            <a:avLst/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92" name="Google Shape;792;p62"/>
          <p:cNvSpPr/>
          <p:nvPr/>
        </p:nvSpPr>
        <p:spPr>
          <a:xfrm>
            <a:off x="749575" y="4822858"/>
            <a:ext cx="2699700" cy="1437000"/>
          </a:xfrm>
          <a:prstGeom prst="wedgeRoundRectCallout">
            <a:avLst>
              <a:gd fmla="val 69622" name="adj1"/>
              <a:gd fmla="val -4656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擬定合適的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答案長度</a:t>
            </a:r>
            <a:endParaRPr b="1" sz="3600"/>
          </a:p>
        </p:txBody>
      </p:sp>
      <p:sp>
        <p:nvSpPr>
          <p:cNvPr id="793" name="Google Shape;793;p62"/>
          <p:cNvSpPr/>
          <p:nvPr/>
        </p:nvSpPr>
        <p:spPr>
          <a:xfrm>
            <a:off x="1798225" y="4372280"/>
            <a:ext cx="602400" cy="594600"/>
          </a:xfrm>
          <a:prstGeom prst="ellipse">
            <a:avLst/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9" name="Google Shape;799;p63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3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3"/>
          <p:cNvSpPr txBox="1"/>
          <p:nvPr/>
        </p:nvSpPr>
        <p:spPr>
          <a:xfrm>
            <a:off x="7155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已出版的圖書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p63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題目與答案來源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03" name="Google Shape;803;p63"/>
          <p:cNvSpPr txBox="1"/>
          <p:nvPr/>
        </p:nvSpPr>
        <p:spPr>
          <a:xfrm>
            <a:off x="45720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已出版的期刊文章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4" name="Google Shape;804;p63"/>
          <p:cNvSpPr txBox="1"/>
          <p:nvPr/>
        </p:nvSpPr>
        <p:spPr>
          <a:xfrm>
            <a:off x="71560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5" name="Google Shape;805;p63"/>
          <p:cNvSpPr txBox="1"/>
          <p:nvPr/>
        </p:nvSpPr>
        <p:spPr>
          <a:xfrm>
            <a:off x="457205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806" name="Google Shape;8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750" y="2074573"/>
            <a:ext cx="2900102" cy="4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249" y="2074575"/>
            <a:ext cx="2834095" cy="4013998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3" name="Google Shape;813;p64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4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4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6" name="Google Shape;816;p64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樂詞網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17" name="Google Shape;8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482"/>
            <a:ext cx="9144000" cy="511628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4"/>
          <p:cNvSpPr/>
          <p:nvPr/>
        </p:nvSpPr>
        <p:spPr>
          <a:xfrm>
            <a:off x="2312388" y="13413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https://terms.naer.edu.tw/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0" name="Google Shape;400;p2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https://udn.com/news/story/7269/7960062</a:t>
            </a:r>
            <a:r>
              <a:rPr lang="zh-TW"/>
              <a:t> </a:t>
            </a:r>
            <a:endParaRPr/>
          </a:p>
        </p:txBody>
      </p:sp>
      <p:sp>
        <p:nvSpPr>
          <p:cNvPr id="401" name="Google Shape;401;p2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715550" y="59474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1335"/>
            <a:ext cx="9143999" cy="611992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9"/>
          <p:cNvSpPr/>
          <p:nvPr/>
        </p:nvSpPr>
        <p:spPr>
          <a:xfrm>
            <a:off x="6118325" y="1746725"/>
            <a:ext cx="2691600" cy="1157100"/>
          </a:xfrm>
          <a:prstGeom prst="roundRect">
            <a:avLst>
              <a:gd fmla="val 16667" name="adj"/>
            </a:avLst>
          </a:prstGeom>
          <a:solidFill>
            <a:srgbClr val="C9A22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27470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2024年基本月薪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05" name="Google Shape;405;p29"/>
          <p:cNvSpPr/>
          <p:nvPr/>
        </p:nvSpPr>
        <p:spPr>
          <a:xfrm>
            <a:off x="6118325" y="3171275"/>
            <a:ext cx="2691600" cy="11571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36000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林口7-11夜班人員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6118325" y="4587213"/>
            <a:ext cx="2691600" cy="11571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</a:rPr>
              <a:t>39600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南科台積電作業員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65"/>
          <p:cNvGrpSpPr/>
          <p:nvPr/>
        </p:nvGrpSpPr>
        <p:grpSpPr>
          <a:xfrm>
            <a:off x="1145775" y="2156463"/>
            <a:ext cx="6744625" cy="1123174"/>
            <a:chOff x="688575" y="2080263"/>
            <a:chExt cx="6744625" cy="1123174"/>
          </a:xfrm>
        </p:grpSpPr>
        <p:sp>
          <p:nvSpPr>
            <p:cNvPr id="824" name="Google Shape;824;p65"/>
            <p:cNvSpPr/>
            <p:nvPr/>
          </p:nvSpPr>
          <p:spPr>
            <a:xfrm>
              <a:off x="1811750" y="2302250"/>
              <a:ext cx="3207900" cy="6792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Learning Commons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825" name="Google Shape;825;p65"/>
            <p:cNvSpPr/>
            <p:nvPr/>
          </p:nvSpPr>
          <p:spPr>
            <a:xfrm>
              <a:off x="5140600" y="2302250"/>
              <a:ext cx="2292600" cy="6792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大學圖書館</a:t>
              </a:r>
              <a:endParaRPr sz="2400">
                <a:solidFill>
                  <a:srgbClr val="FFFFFF"/>
                </a:solidFill>
              </a:endParaRPr>
            </a:p>
          </p:txBody>
        </p:sp>
        <p:pic>
          <p:nvPicPr>
            <p:cNvPr id="826" name="Google Shape;826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8575" y="2080263"/>
              <a:ext cx="1123174" cy="1123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8" name="Google Shape;828;p6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5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31" name="Google Shape;831;p65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期刊搜尋 (1/2)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32" name="Google Shape;832;p65"/>
          <p:cNvPicPr preferRelativeResize="0"/>
          <p:nvPr/>
        </p:nvPicPr>
        <p:blipFill rotWithShape="1">
          <a:blip r:embed="rId4">
            <a:alphaModFix/>
          </a:blip>
          <a:srcRect b="47638" l="0" r="0" t="40681"/>
          <a:stretch/>
        </p:blipFill>
        <p:spPr>
          <a:xfrm>
            <a:off x="0" y="1276553"/>
            <a:ext cx="9144000" cy="78765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3" name="Google Shape;83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950" y="3414199"/>
            <a:ext cx="7466100" cy="3443801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4" name="Google Shape;834;p65"/>
          <p:cNvSpPr/>
          <p:nvPr/>
        </p:nvSpPr>
        <p:spPr>
          <a:xfrm rot="-8100000">
            <a:off x="4260670" y="1647970"/>
            <a:ext cx="628759" cy="62875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5"/>
          <p:cNvSpPr/>
          <p:nvPr/>
        </p:nvSpPr>
        <p:spPr>
          <a:xfrm rot="-8100000">
            <a:off x="4260670" y="2815870"/>
            <a:ext cx="628759" cy="62875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5"/>
          <p:cNvSpPr/>
          <p:nvPr/>
        </p:nvSpPr>
        <p:spPr>
          <a:xfrm>
            <a:off x="2348725" y="5883900"/>
            <a:ext cx="4006800" cy="8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2" name="Google Shape;842;p6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6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45" name="Google Shape;845;p66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期刊搜尋 (2/2)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46" name="Google Shape;846;p66"/>
          <p:cNvPicPr preferRelativeResize="0"/>
          <p:nvPr/>
        </p:nvPicPr>
        <p:blipFill rotWithShape="1">
          <a:blip r:embed="rId3">
            <a:alphaModFix/>
          </a:blip>
          <a:srcRect b="47638" l="0" r="0" t="40681"/>
          <a:stretch/>
        </p:blipFill>
        <p:spPr>
          <a:xfrm>
            <a:off x="0" y="1276553"/>
            <a:ext cx="9144000" cy="78765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7" name="Google Shape;84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26" y="2791700"/>
            <a:ext cx="3698025" cy="33082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8" name="Google Shape;848;p66"/>
          <p:cNvPicPr preferRelativeResize="0"/>
          <p:nvPr/>
        </p:nvPicPr>
        <p:blipFill rotWithShape="1">
          <a:blip r:embed="rId5">
            <a:alphaModFix/>
          </a:blip>
          <a:srcRect b="22474" l="0" r="0" t="0"/>
          <a:stretch/>
        </p:blipFill>
        <p:spPr>
          <a:xfrm>
            <a:off x="619075" y="2791700"/>
            <a:ext cx="3762375" cy="33082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9" name="Google Shape;849;p66"/>
          <p:cNvSpPr/>
          <p:nvPr/>
        </p:nvSpPr>
        <p:spPr>
          <a:xfrm>
            <a:off x="7627400" y="7467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0" name="Google Shape;850;p66"/>
          <p:cNvSpPr/>
          <p:nvPr/>
        </p:nvSpPr>
        <p:spPr>
          <a:xfrm>
            <a:off x="5549625" y="1982555"/>
            <a:ext cx="602400" cy="594600"/>
          </a:xfrm>
          <a:prstGeom prst="wedgeEllipseCallout">
            <a:avLst>
              <a:gd fmla="val -83039" name="adj1"/>
              <a:gd fmla="val -568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1" name="Google Shape;851;p66"/>
          <p:cNvSpPr/>
          <p:nvPr/>
        </p:nvSpPr>
        <p:spPr>
          <a:xfrm>
            <a:off x="2199063" y="2509230"/>
            <a:ext cx="602400" cy="594600"/>
          </a:xfrm>
          <a:prstGeom prst="ellipse">
            <a:avLst/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2" name="Google Shape;852;p66"/>
          <p:cNvSpPr/>
          <p:nvPr/>
        </p:nvSpPr>
        <p:spPr>
          <a:xfrm>
            <a:off x="6278325" y="2509230"/>
            <a:ext cx="602400" cy="594600"/>
          </a:xfrm>
          <a:prstGeom prst="ellipse">
            <a:avLst/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8" name="Google Shape;858;p6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7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61" name="Google Shape;861;p67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掌握新知 (1/2)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淡江資圖的教育資料與圖書館學期刊</a:t>
            </a:r>
            <a:endParaRPr sz="24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62" name="Google Shape;862;p67"/>
          <p:cNvPicPr preferRelativeResize="0"/>
          <p:nvPr/>
        </p:nvPicPr>
        <p:blipFill rotWithShape="1">
          <a:blip r:embed="rId3">
            <a:alphaModFix/>
          </a:blip>
          <a:srcRect b="21954" l="0" r="0" t="0"/>
          <a:stretch/>
        </p:blipFill>
        <p:spPr>
          <a:xfrm>
            <a:off x="0" y="1109275"/>
            <a:ext cx="9144001" cy="53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8" name="Google Shape;868;p6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68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71" name="Google Shape;871;p68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掌握新知 (2/2)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臺大圖資的圖書資訊學刊</a:t>
            </a:r>
            <a:endParaRPr sz="24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72" name="Google Shape;872;p68"/>
          <p:cNvPicPr preferRelativeResize="0"/>
          <p:nvPr/>
        </p:nvPicPr>
        <p:blipFill rotWithShape="1">
          <a:blip r:embed="rId3">
            <a:alphaModFix/>
          </a:blip>
          <a:srcRect b="6968" l="0" r="0" t="0"/>
          <a:stretch/>
        </p:blipFill>
        <p:spPr>
          <a:xfrm>
            <a:off x="0" y="1147125"/>
            <a:ext cx="9144001" cy="52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8" name="Google Shape;878;p6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6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9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考試用書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881" name="Google Shape;8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41325"/>
            <a:ext cx="3602230" cy="4758599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2" name="Google Shape;8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95" y="1303650"/>
            <a:ext cx="3485657" cy="479627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0"/>
          <p:cNvSpPr txBox="1"/>
          <p:nvPr/>
        </p:nvSpPr>
        <p:spPr>
          <a:xfrm>
            <a:off x="715550" y="6435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888" name="Google Shape;888;p70"/>
          <p:cNvPicPr preferRelativeResize="0"/>
          <p:nvPr/>
        </p:nvPicPr>
        <p:blipFill rotWithShape="1">
          <a:blip r:embed="rId3">
            <a:alphaModFix/>
          </a:blip>
          <a:srcRect b="30829" l="0" r="0" t="13860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4" name="Google Shape;894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考試時間與答案長度</a:t>
            </a:r>
            <a:endParaRPr/>
          </a:p>
        </p:txBody>
      </p:sp>
      <p:sp>
        <p:nvSpPr>
          <p:cNvPr id="895" name="Google Shape;895;p71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1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71"/>
          <p:cNvSpPr txBox="1"/>
          <p:nvPr/>
        </p:nvSpPr>
        <p:spPr>
          <a:xfrm>
            <a:off x="715550" y="1341325"/>
            <a:ext cx="42411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考試時間：90~120分鐘</a:t>
            </a:r>
            <a:b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= 每個題目大概花22~30分鐘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寫字速度平均一分鐘25字</a:t>
            </a:r>
            <a:b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= </a:t>
            </a:r>
            <a:r>
              <a:rPr b="1" lang="zh-TW" sz="2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每題回答字數在</a:t>
            </a:r>
            <a:br>
              <a:rPr b="1" lang="zh-TW" sz="2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zh-TW" sz="2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          550~750之間</a:t>
            </a:r>
            <a:endParaRPr b="1" sz="22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898" name="Google Shape;898;p71"/>
          <p:cNvPicPr preferRelativeResize="0"/>
          <p:nvPr/>
        </p:nvPicPr>
        <p:blipFill rotWithShape="1">
          <a:blip r:embed="rId3">
            <a:alphaModFix/>
          </a:blip>
          <a:srcRect b="0" l="0" r="53091" t="5490"/>
          <a:stretch/>
        </p:blipFill>
        <p:spPr>
          <a:xfrm>
            <a:off x="5207425" y="1341325"/>
            <a:ext cx="3126294" cy="4758600"/>
          </a:xfrm>
          <a:prstGeom prst="rect">
            <a:avLst/>
          </a:prstGeom>
          <a:noFill/>
          <a:ln cap="flat" cmpd="sng" w="28575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4" name="Google Shape;904;p7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7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2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第一段：</a:t>
            </a: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前言/總論</a:t>
            </a:r>
            <a:endParaRPr b="1" sz="2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直接破題自己闡述，扣住題目要問的問題。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可寫2-3或3-5行篇幅。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依自己對題目的熟悉度和答題時間多寡。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第二段：</a:t>
            </a: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本文</a:t>
            </a:r>
            <a:endParaRPr b="1" sz="2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定義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優、缺點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比較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舉例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第三段：</a:t>
            </a:r>
            <a:r>
              <a:rPr b="1" lang="zh-TW" sz="22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結論</a:t>
            </a:r>
            <a:endParaRPr b="1" sz="2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總結本文的論述重點，約2-3行。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07" name="Google Shape;907;p72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申論題格式：三段論法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3"/>
          <p:cNvSpPr txBox="1"/>
          <p:nvPr>
            <p:ph idx="4294967295" type="body"/>
          </p:nvPr>
        </p:nvSpPr>
        <p:spPr>
          <a:xfrm>
            <a:off x="4020625" y="1641850"/>
            <a:ext cx="3412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3200"/>
              <a:t>NEXT PART:</a:t>
            </a:r>
            <a:endParaRPr sz="3200"/>
          </a:p>
        </p:txBody>
      </p:sp>
      <p:sp>
        <p:nvSpPr>
          <p:cNvPr id="913" name="Google Shape;913;p73"/>
          <p:cNvSpPr txBox="1"/>
          <p:nvPr>
            <p:ph idx="4294967295" type="title"/>
          </p:nvPr>
        </p:nvSpPr>
        <p:spPr>
          <a:xfrm>
            <a:off x="4452225" y="2381800"/>
            <a:ext cx="415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2. AI備考篇</a:t>
            </a:r>
            <a:endParaRPr sz="1600"/>
          </a:p>
        </p:txBody>
      </p:sp>
      <p:sp>
        <p:nvSpPr>
          <p:cNvPr id="914" name="Google Shape;914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15" name="Google Shape;91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00" y="4653003"/>
            <a:ext cx="3202725" cy="72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6" name="Google Shape;91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5" y="1253825"/>
            <a:ext cx="3056075" cy="5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36" y="1810414"/>
            <a:ext cx="2509800" cy="25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2" name="Google Shape;922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3" name="Google Shape;923;p74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4" name="Google Shape;924;p74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25" name="Google Shape;92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4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8" name="Google Shape;928;p74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6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29" name="Google Shape;92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74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931" name="Google Shape;931;p74"/>
          <p:cNvGrpSpPr/>
          <p:nvPr/>
        </p:nvGrpSpPr>
        <p:grpSpPr>
          <a:xfrm>
            <a:off x="634835" y="4863143"/>
            <a:ext cx="3127558" cy="1131729"/>
            <a:chOff x="2460779" y="433075"/>
            <a:chExt cx="4222435" cy="692401"/>
          </a:xfrm>
        </p:grpSpPr>
        <p:sp>
          <p:nvSpPr>
            <p:cNvPr id="932" name="Google Shape;932;p74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933" name="Google Shape;933;p74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10"/>
                </a:rPr>
                <a:t>24/dils/moe</a:t>
              </a:r>
              <a:endParaRPr b="1" sz="20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4" name="Google Shape;414;p30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919" y="0"/>
            <a:ext cx="652616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3" name="Google Shape;423;p3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準備國家考試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>
            <a:off x="2311250" y="1400650"/>
            <a:ext cx="1928100" cy="3384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073" y="0"/>
            <a:ext cx="4789950" cy="50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公職考試的準備</a:t>
            </a:r>
            <a:endParaRPr/>
          </a:p>
        </p:txBody>
      </p:sp>
      <p:sp>
        <p:nvSpPr>
          <p:cNvPr id="432" name="Google Shape;432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32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2"/>
          <p:cNvSpPr txBox="1"/>
          <p:nvPr/>
        </p:nvSpPr>
        <p:spPr>
          <a:xfrm>
            <a:off x="7155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時間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45720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考試科目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32"/>
          <p:cNvSpPr txBox="1"/>
          <p:nvPr/>
        </p:nvSpPr>
        <p:spPr>
          <a:xfrm>
            <a:off x="71560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457205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250" y="2925224"/>
            <a:ext cx="2317199" cy="23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350" y="2774625"/>
            <a:ext cx="2613900" cy="26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" y="1235273"/>
            <a:ext cx="9144000" cy="499965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6" name="Google Shape;446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考試日期計劃表</a:t>
            </a:r>
            <a:endParaRPr/>
          </a:p>
        </p:txBody>
      </p:sp>
      <p:sp>
        <p:nvSpPr>
          <p:cNvPr id="448" name="Google Shape;448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https://wwwc.moex.gov.tw/main/exam/wFrmExamInformation.aspx?y=2023&amp;menu_id=145</a:t>
            </a:r>
            <a:r>
              <a:rPr lang="zh-TW"/>
              <a:t> </a:t>
            </a:r>
            <a:endParaRPr/>
          </a:p>
        </p:txBody>
      </p:sp>
      <p:sp>
        <p:nvSpPr>
          <p:cNvPr id="449" name="Google Shape;449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2312388" y="56318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https://ppt.cc/fMc7Nx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五等：初等考 (學歷不限)</a:t>
            </a:r>
            <a:endParaRPr/>
          </a:p>
        </p:txBody>
      </p:sp>
      <p:sp>
        <p:nvSpPr>
          <p:cNvPr id="457" name="Google Shape;457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8" name="Google Shape;458;p34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https://wwwc.moex.gov.tw/main/content/wHandMenuFile.ashx?file_id=4766 </a:t>
            </a:r>
            <a:endParaRPr/>
          </a:p>
        </p:txBody>
      </p:sp>
      <p:sp>
        <p:nvSpPr>
          <p:cNvPr id="459" name="Google Shape;459;p34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 txBox="1"/>
          <p:nvPr/>
        </p:nvSpPr>
        <p:spPr>
          <a:xfrm>
            <a:off x="45720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考試科目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715550" y="1341375"/>
            <a:ext cx="38565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時間</a:t>
            </a:r>
            <a:endParaRPr b="1" sz="2200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511450" y="1965400"/>
            <a:ext cx="40608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highlight>
                  <a:srgbClr val="D9D9D9"/>
                </a:highlight>
                <a:latin typeface="Lexend Light"/>
                <a:ea typeface="Lexend Light"/>
                <a:cs typeface="Lexend Light"/>
                <a:sym typeface="Lexend Light"/>
              </a:rPr>
              <a:t>報名日期：預訂是113.10.</a:t>
            </a:r>
            <a:r>
              <a:rPr lang="zh-TW" sz="2000">
                <a:highlight>
                  <a:srgbClr val="D9D9D9"/>
                </a:highlight>
                <a:latin typeface="Lexend Light"/>
                <a:ea typeface="Lexend Light"/>
                <a:cs typeface="Lexend Light"/>
                <a:sym typeface="Lexend Light"/>
              </a:rPr>
              <a:t>22-10.31 (已經結束)</a:t>
            </a:r>
            <a:endParaRPr sz="2000">
              <a:solidFill>
                <a:srgbClr val="000000"/>
              </a:solidFill>
              <a:highlight>
                <a:srgbClr val="D9D9D9"/>
              </a:highlight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Char char="●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考試時間：預訂是114.1</a:t>
            </a:r>
            <a:r>
              <a:rPr lang="zh-TW" sz="2000">
                <a:latin typeface="Lexend Light"/>
                <a:ea typeface="Lexend Light"/>
                <a:cs typeface="Lexend Light"/>
                <a:sym typeface="Lexend Light"/>
              </a:rPr>
              <a:t>.4</a:t>
            </a:r>
            <a:endParaRPr b="1" sz="20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3" name="Google Shape;463;p34"/>
          <p:cNvSpPr txBox="1"/>
          <p:nvPr/>
        </p:nvSpPr>
        <p:spPr>
          <a:xfrm>
            <a:off x="4572050" y="2074575"/>
            <a:ext cx="3856500" cy="4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只考4科，且都是選擇題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國文</a:t>
            </a:r>
            <a:b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(單選題</a:t>
            </a: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35題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、複選題</a:t>
            </a: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10題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公民與英文</a:t>
            </a:r>
            <a:b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(公民</a:t>
            </a: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35題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、英文</a:t>
            </a: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15題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)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圖書館學大意</a:t>
            </a:r>
            <a:endParaRPr sz="20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000"/>
              <a:buFont typeface="Lexend Light"/>
              <a:buAutoNum type="arabicPeriod"/>
            </a:pPr>
            <a:r>
              <a:rPr lang="zh-TW" sz="20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中文圖書分類編目大意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1396250" y="4952950"/>
            <a:ext cx="2473500" cy="89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306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薪水待遇月薪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約33850</a:t>
            </a:r>
            <a:r>
              <a:rPr b="1" lang="zh-TW" sz="3200"/>
              <a:t>元</a:t>
            </a:r>
            <a:endParaRPr b="1" sz="3200"/>
          </a:p>
        </p:txBody>
      </p:sp>
      <p:sp>
        <p:nvSpPr>
          <p:cNvPr id="465" name="Google Shape;465;p34"/>
          <p:cNvSpPr/>
          <p:nvPr/>
        </p:nvSpPr>
        <p:spPr>
          <a:xfrm>
            <a:off x="511438" y="4811650"/>
            <a:ext cx="1205400" cy="11775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66" name="Google Shape;4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75" y="4797638"/>
            <a:ext cx="1205524" cy="1205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4"/>
          <p:cNvSpPr txBox="1"/>
          <p:nvPr/>
        </p:nvSpPr>
        <p:spPr>
          <a:xfrm>
            <a:off x="1640650" y="591293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基本薪資27470元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